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8" r:id="rId3"/>
    <p:sldId id="260" r:id="rId4"/>
    <p:sldId id="259" r:id="rId5"/>
    <p:sldId id="261" r:id="rId6"/>
    <p:sldId id="262" r:id="rId7"/>
    <p:sldId id="263"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663"/>
  </p:normalViewPr>
  <p:slideViewPr>
    <p:cSldViewPr snapToGrid="0" snapToObjects="1">
      <p:cViewPr varScale="1">
        <p:scale>
          <a:sx n="117" d="100"/>
          <a:sy n="117" d="100"/>
        </p:scale>
        <p:origin x="176" y="176"/>
      </p:cViewPr>
      <p:guideLst>
        <p:guide orient="horz" pos="2160"/>
        <p:guide pos="2880"/>
      </p:guideLst>
    </p:cSldViewPr>
  </p:slideViewPr>
  <p:notesTextViewPr>
    <p:cViewPr>
      <p:scale>
        <a:sx n="100" d="100"/>
        <a:sy n="100" d="100"/>
      </p:scale>
      <p:origin x="0" y="-96"/>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C54799-D0C4-6749-82B9-EC6FF4BF4AA3}" type="datetimeFigureOut">
              <a:rPr lang="en-US" smtClean="0"/>
              <a:t>9/17/21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61097-CE8C-A543-8106-89F7A8186E35}" type="slidenum">
              <a:rPr lang="en-US" smtClean="0"/>
              <a:t>‹#›</a:t>
            </a:fld>
            <a:endParaRPr lang="en-US"/>
          </a:p>
        </p:txBody>
      </p:sp>
    </p:spTree>
    <p:extLst>
      <p:ext uri="{BB962C8B-B14F-4D97-AF65-F5344CB8AC3E}">
        <p14:creationId xmlns:p14="http://schemas.microsoft.com/office/powerpoint/2010/main" val="7210117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not faces.  This is a circle and two dots, and a curved line.  It is an abstraction of a face.  And we would use an ABSTRACTION like this in situations where we only care about conveying an emotion, either happy or sad.  Other details of actual faces aren't relevant here (like what color their eyes are or do they have any hair).  If the only concept is happy/sad, this is all that we need.</a:t>
            </a:r>
          </a:p>
        </p:txBody>
      </p:sp>
      <p:sp>
        <p:nvSpPr>
          <p:cNvPr id="4" name="Slide Number Placeholder 3"/>
          <p:cNvSpPr>
            <a:spLocks noGrp="1"/>
          </p:cNvSpPr>
          <p:nvPr>
            <p:ph type="sldNum" sz="quarter" idx="5"/>
          </p:nvPr>
        </p:nvSpPr>
        <p:spPr/>
        <p:txBody>
          <a:bodyPr/>
          <a:lstStyle/>
          <a:p>
            <a:fld id="{4DC61097-CE8C-A543-8106-89F7A8186E35}" type="slidenum">
              <a:rPr lang="en-US" smtClean="0"/>
              <a:t>4</a:t>
            </a:fld>
            <a:endParaRPr lang="en-US"/>
          </a:p>
        </p:txBody>
      </p:sp>
    </p:spTree>
    <p:extLst>
      <p:ext uri="{BB962C8B-B14F-4D97-AF65-F5344CB8AC3E}">
        <p14:creationId xmlns:p14="http://schemas.microsoft.com/office/powerpoint/2010/main" val="270642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sqrt</a:t>
            </a:r>
          </a:p>
        </p:txBody>
      </p:sp>
      <p:sp>
        <p:nvSpPr>
          <p:cNvPr id="4" name="Slide Number Placeholder 3"/>
          <p:cNvSpPr>
            <a:spLocks noGrp="1"/>
          </p:cNvSpPr>
          <p:nvPr>
            <p:ph type="sldNum" sz="quarter" idx="5"/>
          </p:nvPr>
        </p:nvSpPr>
        <p:spPr/>
        <p:txBody>
          <a:bodyPr/>
          <a:lstStyle/>
          <a:p>
            <a:fld id="{4DC61097-CE8C-A543-8106-89F7A8186E35}" type="slidenum">
              <a:rPr lang="en-US" smtClean="0"/>
              <a:t>5</a:t>
            </a:fld>
            <a:endParaRPr lang="en-US"/>
          </a:p>
        </p:txBody>
      </p:sp>
    </p:spTree>
    <p:extLst>
      <p:ext uri="{BB962C8B-B14F-4D97-AF65-F5344CB8AC3E}">
        <p14:creationId xmlns:p14="http://schemas.microsoft.com/office/powerpoint/2010/main" val="4071392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many of you have been asked by me to describe some code at a different level of abstraction?</a:t>
            </a:r>
          </a:p>
          <a:p>
            <a:r>
              <a:rPr lang="en-US" dirty="0"/>
              <a:t>(e.g., the game over function in </a:t>
            </a:r>
            <a:r>
              <a:rPr lang="en-US" dirty="0" err="1"/>
              <a:t>tictactoe</a:t>
            </a:r>
            <a:r>
              <a:rPr lang="en-US" dirty="0"/>
              <a:t>: what does it do?  It returns true if the game is over.  Yes, but that is a very abstract definition.</a:t>
            </a:r>
          </a:p>
          <a:p>
            <a:r>
              <a:rPr lang="en-US" dirty="0"/>
              <a:t>A more "concrete" (detailed) </a:t>
            </a:r>
            <a:r>
              <a:rPr lang="en-US" dirty="0" err="1"/>
              <a:t>descritption</a:t>
            </a:r>
            <a:r>
              <a:rPr lang="en-US" dirty="0"/>
              <a:t> would be: it returns true when the board </a:t>
            </a:r>
            <a:r>
              <a:rPr lang="en-US"/>
              <a:t>is full</a:t>
            </a:r>
            <a:endParaRPr lang="en-US" dirty="0"/>
          </a:p>
        </p:txBody>
      </p:sp>
      <p:sp>
        <p:nvSpPr>
          <p:cNvPr id="4" name="Slide Number Placeholder 3"/>
          <p:cNvSpPr>
            <a:spLocks noGrp="1"/>
          </p:cNvSpPr>
          <p:nvPr>
            <p:ph type="sldNum" sz="quarter" idx="5"/>
          </p:nvPr>
        </p:nvSpPr>
        <p:spPr/>
        <p:txBody>
          <a:bodyPr/>
          <a:lstStyle/>
          <a:p>
            <a:fld id="{4DC61097-CE8C-A543-8106-89F7A8186E35}" type="slidenum">
              <a:rPr lang="en-US" smtClean="0"/>
              <a:t>6</a:t>
            </a:fld>
            <a:endParaRPr lang="en-US"/>
          </a:p>
        </p:txBody>
      </p:sp>
    </p:spTree>
    <p:extLst>
      <p:ext uri="{BB962C8B-B14F-4D97-AF65-F5344CB8AC3E}">
        <p14:creationId xmlns:p14="http://schemas.microsoft.com/office/powerpoint/2010/main" val="2255718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68D0F6-AA4F-6547-A250-36B47A5A449F}"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2881809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68D0F6-AA4F-6547-A250-36B47A5A449F}"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2849670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68D0F6-AA4F-6547-A250-36B47A5A449F}"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2324098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68D0F6-AA4F-6547-A250-36B47A5A449F}"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1900659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68D0F6-AA4F-6547-A250-36B47A5A449F}" type="datetimeFigureOut">
              <a:rPr lang="en-US" smtClean="0"/>
              <a:t>9/16/21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928876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68D0F6-AA4F-6547-A250-36B47A5A449F}"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9664937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68D0F6-AA4F-6547-A250-36B47A5A449F}" type="datetimeFigureOut">
              <a:rPr lang="en-US" smtClean="0"/>
              <a:t>9/16/21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2139359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68D0F6-AA4F-6547-A250-36B47A5A449F}" type="datetimeFigureOut">
              <a:rPr lang="en-US" smtClean="0"/>
              <a:t>9/16/21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3039569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68D0F6-AA4F-6547-A250-36B47A5A449F}" type="datetimeFigureOut">
              <a:rPr lang="en-US" smtClean="0"/>
              <a:t>9/16/21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3161989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68D0F6-AA4F-6547-A250-36B47A5A449F}"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4099132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68D0F6-AA4F-6547-A250-36B47A5A449F}" type="datetimeFigureOut">
              <a:rPr lang="en-US" smtClean="0"/>
              <a:t>9/16/21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E361D3-09A7-1846-8DFF-69561838F91F}" type="slidenum">
              <a:rPr lang="en-US" smtClean="0"/>
              <a:t>‹#›</a:t>
            </a:fld>
            <a:endParaRPr lang="en-US"/>
          </a:p>
        </p:txBody>
      </p:sp>
    </p:spTree>
    <p:extLst>
      <p:ext uri="{BB962C8B-B14F-4D97-AF65-F5344CB8AC3E}">
        <p14:creationId xmlns:p14="http://schemas.microsoft.com/office/powerpoint/2010/main" val="4506281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68D0F6-AA4F-6547-A250-36B47A5A449F}" type="datetimeFigureOut">
              <a:rPr lang="en-US" smtClean="0"/>
              <a:t>9/16/21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E361D3-09A7-1846-8DFF-69561838F91F}" type="slidenum">
              <a:rPr lang="en-US" smtClean="0"/>
              <a:t>‹#›</a:t>
            </a:fld>
            <a:endParaRPr lang="en-US"/>
          </a:p>
        </p:txBody>
      </p:sp>
    </p:spTree>
    <p:extLst>
      <p:ext uri="{BB962C8B-B14F-4D97-AF65-F5344CB8AC3E}">
        <p14:creationId xmlns:p14="http://schemas.microsoft.com/office/powerpoint/2010/main" val="17760984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Creating Classes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51249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57663" y="84571"/>
            <a:ext cx="8064500" cy="5772407"/>
          </a:xfrm>
          <a:prstGeom prst="rect">
            <a:avLst/>
          </a:prstGeom>
        </p:spPr>
      </p:pic>
    </p:spTree>
    <p:extLst>
      <p:ext uri="{BB962C8B-B14F-4D97-AF65-F5344CB8AC3E}">
        <p14:creationId xmlns:p14="http://schemas.microsoft.com/office/powerpoint/2010/main" val="28237159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3250" y="101999"/>
            <a:ext cx="7937500" cy="5629878"/>
          </a:xfrm>
          <a:prstGeom prst="rect">
            <a:avLst/>
          </a:prstGeom>
        </p:spPr>
      </p:pic>
    </p:spTree>
    <p:extLst>
      <p:ext uri="{BB962C8B-B14F-4D97-AF65-F5344CB8AC3E}">
        <p14:creationId xmlns:p14="http://schemas.microsoft.com/office/powerpoint/2010/main" val="2009557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Abstraction</a:t>
            </a:r>
          </a:p>
        </p:txBody>
      </p:sp>
      <p:sp>
        <p:nvSpPr>
          <p:cNvPr id="3" name="Content Placeholder 2"/>
          <p:cNvSpPr>
            <a:spLocks noGrp="1"/>
          </p:cNvSpPr>
          <p:nvPr>
            <p:ph idx="1"/>
          </p:nvPr>
        </p:nvSpPr>
        <p:spPr>
          <a:xfrm>
            <a:off x="457200" y="1600200"/>
            <a:ext cx="4107584" cy="4525963"/>
          </a:xfrm>
        </p:spPr>
        <p:txBody>
          <a:bodyPr/>
          <a:lstStyle/>
          <a:p>
            <a:r>
              <a:rPr lang="en-US" dirty="0"/>
              <a:t>Abstraction is the process of capturing only those ideas about a concept that are relevant to the current situation.</a:t>
            </a:r>
          </a:p>
        </p:txBody>
      </p:sp>
      <p:pic>
        <p:nvPicPr>
          <p:cNvPr id="6" name="Picture 5">
            <a:extLst>
              <a:ext uri="{FF2B5EF4-FFF2-40B4-BE49-F238E27FC236}">
                <a16:creationId xmlns:a16="http://schemas.microsoft.com/office/drawing/2014/main" id="{D72E7039-AEEF-EA4F-A55F-5A26B86830B8}"/>
              </a:ext>
            </a:extLst>
          </p:cNvPr>
          <p:cNvPicPr>
            <a:picLocks noChangeAspect="1"/>
          </p:cNvPicPr>
          <p:nvPr/>
        </p:nvPicPr>
        <p:blipFill>
          <a:blip r:embed="rId3"/>
          <a:stretch>
            <a:fillRect/>
          </a:stretch>
        </p:blipFill>
        <p:spPr>
          <a:xfrm>
            <a:off x="5813878" y="1600200"/>
            <a:ext cx="2044700" cy="2082800"/>
          </a:xfrm>
          <a:prstGeom prst="rect">
            <a:avLst/>
          </a:prstGeom>
        </p:spPr>
      </p:pic>
      <p:pic>
        <p:nvPicPr>
          <p:cNvPr id="7" name="Picture 6">
            <a:extLst>
              <a:ext uri="{FF2B5EF4-FFF2-40B4-BE49-F238E27FC236}">
                <a16:creationId xmlns:a16="http://schemas.microsoft.com/office/drawing/2014/main" id="{141C2CC0-4D33-2449-B812-BE6FB1A31112}"/>
              </a:ext>
            </a:extLst>
          </p:cNvPr>
          <p:cNvPicPr>
            <a:picLocks noChangeAspect="1"/>
          </p:cNvPicPr>
          <p:nvPr/>
        </p:nvPicPr>
        <p:blipFill>
          <a:blip r:embed="rId4"/>
          <a:stretch>
            <a:fillRect/>
          </a:stretch>
        </p:blipFill>
        <p:spPr>
          <a:xfrm>
            <a:off x="5826578" y="3863181"/>
            <a:ext cx="2032000" cy="2095500"/>
          </a:xfrm>
          <a:prstGeom prst="rect">
            <a:avLst/>
          </a:prstGeom>
        </p:spPr>
      </p:pic>
    </p:spTree>
    <p:extLst>
      <p:ext uri="{BB962C8B-B14F-4D97-AF65-F5344CB8AC3E}">
        <p14:creationId xmlns:p14="http://schemas.microsoft.com/office/powerpoint/2010/main" val="3790985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Abstraction</a:t>
            </a:r>
          </a:p>
        </p:txBody>
      </p:sp>
      <p:sp>
        <p:nvSpPr>
          <p:cNvPr id="3" name="Content Placeholder 2"/>
          <p:cNvSpPr>
            <a:spLocks noGrp="1"/>
          </p:cNvSpPr>
          <p:nvPr>
            <p:ph idx="1"/>
          </p:nvPr>
        </p:nvSpPr>
        <p:spPr/>
        <p:txBody>
          <a:bodyPr>
            <a:normAutofit lnSpcReduction="10000"/>
          </a:bodyPr>
          <a:lstStyle/>
          <a:p>
            <a:r>
              <a:rPr lang="en-US" b="1" i="1" dirty="0"/>
              <a:t>Control abstraction</a:t>
            </a:r>
            <a:r>
              <a:rPr lang="en-US" dirty="0"/>
              <a:t>: Giving function names to sections of code that then "stand" for that code.</a:t>
            </a:r>
          </a:p>
          <a:p>
            <a:r>
              <a:rPr lang="en-US" dirty="0"/>
              <a:t>When we call a function, the </a:t>
            </a:r>
            <a:r>
              <a:rPr lang="en-US" b="1" dirty="0"/>
              <a:t>user</a:t>
            </a:r>
            <a:r>
              <a:rPr lang="en-US" dirty="0"/>
              <a:t> of the function (usually) doesn't care </a:t>
            </a:r>
            <a:r>
              <a:rPr lang="en-US" b="1" dirty="0"/>
              <a:t>how</a:t>
            </a:r>
            <a:r>
              <a:rPr lang="en-US" dirty="0"/>
              <a:t> the function works, they just care that it </a:t>
            </a:r>
            <a:r>
              <a:rPr lang="en-US" b="1" dirty="0"/>
              <a:t>does</a:t>
            </a:r>
            <a:r>
              <a:rPr lang="en-US" dirty="0"/>
              <a:t> work.</a:t>
            </a:r>
          </a:p>
          <a:p>
            <a:pPr lvl="1"/>
            <a:r>
              <a:rPr lang="en-US" dirty="0"/>
              <a:t>To a user, the only relevant part is that the function does what it promises to do.</a:t>
            </a:r>
          </a:p>
        </p:txBody>
      </p:sp>
    </p:spTree>
    <p:extLst>
      <p:ext uri="{BB962C8B-B14F-4D97-AF65-F5344CB8AC3E}">
        <p14:creationId xmlns:p14="http://schemas.microsoft.com/office/powerpoint/2010/main" val="250233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Abstraction</a:t>
            </a:r>
          </a:p>
        </p:txBody>
      </p:sp>
      <p:sp>
        <p:nvSpPr>
          <p:cNvPr id="3" name="Content Placeholder 2"/>
          <p:cNvSpPr>
            <a:spLocks noGrp="1"/>
          </p:cNvSpPr>
          <p:nvPr>
            <p:ph idx="1"/>
          </p:nvPr>
        </p:nvSpPr>
        <p:spPr/>
        <p:txBody>
          <a:bodyPr/>
          <a:lstStyle/>
          <a:p>
            <a:r>
              <a:rPr lang="en-US" b="1" i="1" dirty="0"/>
              <a:t>Data abstraction</a:t>
            </a:r>
            <a:r>
              <a:rPr lang="en-US" dirty="0"/>
              <a:t>: Choosing to represent a concept by certain features and ignoring others.</a:t>
            </a:r>
          </a:p>
          <a:p>
            <a:pPr marL="0" indent="0">
              <a:buNone/>
            </a:pPr>
            <a:endParaRPr lang="en-US" dirty="0"/>
          </a:p>
        </p:txBody>
      </p:sp>
      <p:pic>
        <p:nvPicPr>
          <p:cNvPr id="6" name="Picture 5">
            <a:extLst>
              <a:ext uri="{FF2B5EF4-FFF2-40B4-BE49-F238E27FC236}">
                <a16:creationId xmlns:a16="http://schemas.microsoft.com/office/drawing/2014/main" id="{7C0F3439-43E5-2E48-89C3-E1AA3CA2D7D6}"/>
              </a:ext>
            </a:extLst>
          </p:cNvPr>
          <p:cNvPicPr>
            <a:picLocks noChangeAspect="1"/>
          </p:cNvPicPr>
          <p:nvPr/>
        </p:nvPicPr>
        <p:blipFill>
          <a:blip r:embed="rId3"/>
          <a:stretch>
            <a:fillRect/>
          </a:stretch>
        </p:blipFill>
        <p:spPr>
          <a:xfrm>
            <a:off x="1296307" y="3705906"/>
            <a:ext cx="2044700" cy="2082800"/>
          </a:xfrm>
          <a:prstGeom prst="rect">
            <a:avLst/>
          </a:prstGeom>
        </p:spPr>
      </p:pic>
      <p:pic>
        <p:nvPicPr>
          <p:cNvPr id="7" name="Picture 6">
            <a:extLst>
              <a:ext uri="{FF2B5EF4-FFF2-40B4-BE49-F238E27FC236}">
                <a16:creationId xmlns:a16="http://schemas.microsoft.com/office/drawing/2014/main" id="{8BEDAA57-8BD0-EE4C-9EE2-AA473F13DE75}"/>
              </a:ext>
            </a:extLst>
          </p:cNvPr>
          <p:cNvPicPr>
            <a:picLocks noChangeAspect="1"/>
          </p:cNvPicPr>
          <p:nvPr/>
        </p:nvPicPr>
        <p:blipFill>
          <a:blip r:embed="rId4"/>
          <a:stretch>
            <a:fillRect/>
          </a:stretch>
        </p:blipFill>
        <p:spPr>
          <a:xfrm>
            <a:off x="4953801" y="3539479"/>
            <a:ext cx="2044700" cy="2404120"/>
          </a:xfrm>
          <a:prstGeom prst="rect">
            <a:avLst/>
          </a:prstGeom>
        </p:spPr>
      </p:pic>
    </p:spTree>
    <p:extLst>
      <p:ext uri="{BB962C8B-B14F-4D97-AF65-F5344CB8AC3E}">
        <p14:creationId xmlns:p14="http://schemas.microsoft.com/office/powerpoint/2010/main" val="754518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Classes</a:t>
            </a:r>
          </a:p>
        </p:txBody>
      </p:sp>
      <p:sp>
        <p:nvSpPr>
          <p:cNvPr id="3" name="Content Placeholder 2"/>
          <p:cNvSpPr>
            <a:spLocks noGrp="1"/>
          </p:cNvSpPr>
          <p:nvPr>
            <p:ph idx="1"/>
          </p:nvPr>
        </p:nvSpPr>
        <p:spPr/>
        <p:txBody>
          <a:bodyPr/>
          <a:lstStyle/>
          <a:p>
            <a:r>
              <a:rPr lang="en-US" dirty="0"/>
              <a:t>The point of a class is to combine data abstractions with appropriate control abstractions (functions), resulting in one entity that has </a:t>
            </a:r>
            <a:r>
              <a:rPr lang="en-US" b="1" i="1" dirty="0"/>
              <a:t>state</a:t>
            </a:r>
            <a:r>
              <a:rPr lang="en-US" dirty="0"/>
              <a:t> (instance variables) and associated </a:t>
            </a:r>
            <a:r>
              <a:rPr lang="en-US" b="1" i="1" dirty="0"/>
              <a:t>behaviors</a:t>
            </a:r>
            <a:r>
              <a:rPr lang="en-US" dirty="0"/>
              <a:t> (methods).</a:t>
            </a:r>
          </a:p>
        </p:txBody>
      </p:sp>
    </p:spTree>
    <p:extLst>
      <p:ext uri="{BB962C8B-B14F-4D97-AF65-F5344CB8AC3E}">
        <p14:creationId xmlns:p14="http://schemas.microsoft.com/office/powerpoint/2010/main" val="41751768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1457</TotalTime>
  <Words>311</Words>
  <Application>Microsoft Macintosh PowerPoint</Application>
  <PresentationFormat>On-screen Show (4:3)</PresentationFormat>
  <Paragraphs>19</Paragraphs>
  <Slides>7</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Creating Classes</vt:lpstr>
      <vt:lpstr>PowerPoint Presentation</vt:lpstr>
      <vt:lpstr>PowerPoint Presentation</vt:lpstr>
      <vt:lpstr>Abstraction</vt:lpstr>
      <vt:lpstr>Abstraction</vt:lpstr>
      <vt:lpstr>Abstraction</vt:lpstr>
      <vt:lpstr>Classes</vt:lpstr>
    </vt:vector>
  </TitlesOfParts>
  <Company>University of Massachusetts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Objects</dc:title>
  <dc:creator>Phillip Kirlin</dc:creator>
  <cp:lastModifiedBy>Kirlin_Phillip</cp:lastModifiedBy>
  <cp:revision>8</cp:revision>
  <cp:lastPrinted>2014-03-27T22:38:04Z</cp:lastPrinted>
  <dcterms:created xsi:type="dcterms:W3CDTF">2014-03-24T13:54:52Z</dcterms:created>
  <dcterms:modified xsi:type="dcterms:W3CDTF">2021-09-17T16:43:49Z</dcterms:modified>
</cp:coreProperties>
</file>

<file path=docProps/thumbnail.jpeg>
</file>